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62" r:id="rId6"/>
    <p:sldId id="259" r:id="rId7"/>
    <p:sldId id="2457" r:id="rId8"/>
    <p:sldId id="2472" r:id="rId9"/>
    <p:sldId id="2463" r:id="rId10"/>
    <p:sldId id="2464" r:id="rId11"/>
    <p:sldId id="2469" r:id="rId12"/>
    <p:sldId id="2465" r:id="rId13"/>
    <p:sldId id="2467" r:id="rId14"/>
    <p:sldId id="2468" r:id="rId15"/>
    <p:sldId id="2466" r:id="rId16"/>
    <p:sldId id="2470" r:id="rId17"/>
    <p:sldId id="2471" r:id="rId18"/>
    <p:sldId id="2451" r:id="rId19"/>
    <p:sldId id="2450" r:id="rId20"/>
    <p:sldId id="260" r:id="rId21"/>
    <p:sldId id="2456" r:id="rId22"/>
    <p:sldId id="2436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103" d="100"/>
          <a:sy n="103" d="100"/>
        </p:scale>
        <p:origin x="138" y="39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9A92963-46C9-4D7F-94D4-6D8B84D8B476}" type="datetime1">
              <a:rPr lang="pt-BR" smtClean="0"/>
              <a:t>28/09/2021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6EE7-DE70-404B-BA35-609A1B771FE1}" type="datetime1">
              <a:rPr lang="pt-BR" smtClean="0"/>
              <a:pPr/>
              <a:t>28/09/2021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t-BR" spc="300" noProof="0"/>
              <a:t>ANÁLISE ANUAL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t-BR" sz="4000" spc="300" noProof="0"/>
              <a:t>Clique para editar o estilo de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1" name="Espaço Reservado para Tex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</a:t>
            </a:r>
          </a:p>
        </p:txBody>
      </p:sp>
      <p:sp>
        <p:nvSpPr>
          <p:cNvPr id="32" name="Espaço Reservado para Tex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3" name="Espaço Reservado para Tex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Imagem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5" name="Espaço Reservado para Imagem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  <p:sp>
        <p:nvSpPr>
          <p:cNvPr id="36" name="Espaço Reservado para Imagem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t-BR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t-BR" noProof="0"/>
              <a:t>CLIQUE PARA EDITAR OS ESTILOS DE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t-BR" sz="1600" noProof="0">
                <a:cs typeface="Biome Light" panose="020B0303030204020804" pitchFamily="34" charset="0"/>
              </a:rPr>
              <a:t>Clique para editar o estilo do texto mestre.</a:t>
            </a:r>
          </a:p>
          <a:p>
            <a:pPr marL="0" indent="0" rtl="0">
              <a:buNone/>
            </a:pPr>
            <a:endParaRPr lang="pt-BR" noProof="0"/>
          </a:p>
        </p:txBody>
      </p:sp>
      <p:sp>
        <p:nvSpPr>
          <p:cNvPr id="17" name="Espaço Reservado para o Número do Slide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/>
              <a:t>TÍTULO DO SLIDE AQUI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19" name="Espaço Reservado para Imagem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1" name="Espaço reservado para conteúd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t-BR" spc="3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14" name="Espaço Reservado para Conteúd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1400" noProof="0">
                <a:solidFill>
                  <a:schemeClr val="tx1"/>
                </a:solidFill>
              </a:rPr>
              <a:t>Clique para editar o texto Mestre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do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t-BR" sz="4800" noProof="0"/>
              <a:t>Clique para editar o estilo de título Mestre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9" name="Espaço Reservado para Tex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0" name="Espaço Reservado para Tex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1" name="Espaço reservado para o número do slide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imagem abstra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15 Pilares da Inovação e Competitividade Empresarial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Leandro Azevedo | Rachel Patrocínio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4015079"/>
            <a:ext cx="4114800" cy="518795"/>
          </a:xfrm>
        </p:spPr>
        <p:txBody>
          <a:bodyPr rtlCol="0"/>
          <a:lstStyle/>
          <a:p>
            <a:pPr rtl="0"/>
            <a:r>
              <a:rPr lang="pt-BR" dirty="0"/>
              <a:t>Grupo 1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5400" dirty="0"/>
              <a:t>6. pessoas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10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Mesmo que uma empresa seja altamente tecnológica, ela deverá capacitar e treinar pessoas para</a:t>
            </a:r>
          </a:p>
          <a:p>
            <a:pPr algn="just"/>
            <a:r>
              <a:rPr lang="pt-BR" sz="1600" dirty="0"/>
              <a:t>que elas desempenhem as suas funções com maestria.</a:t>
            </a:r>
          </a:p>
          <a:p>
            <a:pPr algn="just"/>
            <a:r>
              <a:rPr lang="pt-BR" sz="1600" dirty="0"/>
              <a:t>Por mais experiente que a pessoa seja, é importante a empresa oferecer cursos e treinamentos. </a:t>
            </a:r>
          </a:p>
          <a:p>
            <a:pPr algn="just"/>
            <a:r>
              <a:rPr lang="pt-BR" sz="1600" dirty="0"/>
              <a:t>Tais recursos ajudam o funcionário a agregar valor nos produtos organizacionais.</a:t>
            </a:r>
          </a:p>
          <a:p>
            <a:pPr algn="just"/>
            <a:r>
              <a:rPr lang="pt-BR" sz="1600" dirty="0"/>
              <a:t>Com pessoas certas e preparadas, é possível conquistar a competitividade empresarial.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19AB50E-206C-40E0-A5E1-04648B0892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83" r="22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35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6831"/>
            <a:ext cx="5717061" cy="1661297"/>
          </a:xfrm>
        </p:spPr>
        <p:txBody>
          <a:bodyPr/>
          <a:lstStyle/>
          <a:p>
            <a:r>
              <a:rPr lang="pt-BR" sz="4400" dirty="0"/>
              <a:t>7. Comportamento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11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517265" y="2230389"/>
            <a:ext cx="6475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O comportamento de consumo está ligado em sua maioria as gerações. </a:t>
            </a:r>
          </a:p>
          <a:p>
            <a:pPr algn="just"/>
            <a:r>
              <a:rPr lang="pt-BR" sz="1600" dirty="0"/>
              <a:t>O maior desafio das empresas é conseguir atingir positivamente cada uma delas de forma assertiva e atender suas necessidades individuais.</a:t>
            </a:r>
          </a:p>
          <a:p>
            <a:pPr algn="just"/>
            <a:r>
              <a:rPr lang="pt-BR" sz="1600" dirty="0"/>
              <a:t>A Geração Boomer, (entre 60 e 80 anos) tendem a ter consumo mais passivo.</a:t>
            </a:r>
          </a:p>
          <a:p>
            <a:pPr algn="just"/>
            <a:r>
              <a:rPr lang="pt-BR" sz="1600" dirty="0"/>
              <a:t>A Geração X (nascidos entre 1965 e 1984), tiveram que aprender a lidar com novos formatos de consumo, tendo que incluir plataformas digitais como Zoom e Meet, para complementação no trabalho.</a:t>
            </a:r>
          </a:p>
          <a:p>
            <a:pPr algn="just"/>
            <a:r>
              <a:rPr lang="pt-BR" sz="1600" dirty="0"/>
              <a:t>Já as gerações Y e Z cresceram com a tecnologia, inseridos no consumo digital desde o nascimento. Essa geração está mais exigente, preocupa-se com sustentabilidade, com interesse de onde vem o produto, </a:t>
            </a:r>
          </a:p>
          <a:p>
            <a:pPr algn="just"/>
            <a:r>
              <a:rPr lang="pt-BR" sz="1600" dirty="0"/>
              <a:t>como foi produzido e como vai ser comercializado.</a:t>
            </a:r>
          </a:p>
          <a:p>
            <a:pPr algn="just"/>
            <a:r>
              <a:rPr lang="pt-BR" sz="1600" dirty="0"/>
              <a:t>Todas essas gerações precisam de cuidados para que a relação com o consumidor, seja baseada em uma confiança mútua, respeitosa e segura.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3DAD159F-A91C-4893-82AD-866CDB56A0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494" r="144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972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dirty="0"/>
              <a:t>8. pop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12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O controle e padronização de processos é fundamental na caminhada rumo ao aumento da qualidade de produtos e serviços. </a:t>
            </a:r>
          </a:p>
          <a:p>
            <a:pPr algn="just"/>
            <a:r>
              <a:rPr lang="pt-BR" sz="1600" dirty="0"/>
              <a:t>Por meio de um detalhado documento organizacional, procura-se atingir a diminuição de riscos, aumentar a previsibilidade de resultados, </a:t>
            </a:r>
          </a:p>
          <a:p>
            <a:pPr algn="just"/>
            <a:r>
              <a:rPr lang="pt-BR" sz="1600" dirty="0"/>
              <a:t>mitigar a ocorrência de erros, aumentar a qualidade e confiabilidade das ofertas, entre outros.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A adoção de um procedimento operacional padrão traz incontáveis benefícios às empresas que o adotam, </a:t>
            </a:r>
          </a:p>
          <a:p>
            <a:pPr algn="just"/>
            <a:r>
              <a:rPr lang="pt-BR" sz="1600" dirty="0"/>
              <a:t>e é portanto um notável diferencial quando se observado o ambiente de competitividade atual.</a:t>
            </a: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25D2F5AC-4999-4FC3-BACA-E57D3579F2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535" r="15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808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4800" dirty="0"/>
              <a:t>9. Análise de cenário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13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O cenário econômico está em constante mutação e possui diversas variáveis que modulam o ecossistema empresarial. </a:t>
            </a:r>
          </a:p>
          <a:p>
            <a:pPr algn="just"/>
            <a:r>
              <a:rPr lang="pt-BR" sz="1600" dirty="0"/>
              <a:t>As organizações que analisam detalhadamente o posicionamento da sua empresa em relação ao cenário econômico conseguem melhor direcionamento, </a:t>
            </a:r>
          </a:p>
          <a:p>
            <a:pPr algn="just"/>
            <a:r>
              <a:rPr lang="pt-BR" sz="1600" dirty="0"/>
              <a:t>precisão e consequentemente maiores chances de êxito nos seus negócios. </a:t>
            </a:r>
          </a:p>
          <a:p>
            <a:pPr algn="just"/>
            <a:r>
              <a:rPr lang="pt-BR" sz="1600" dirty="0"/>
              <a:t>Os princípios basilares que norteiam a análise de cenário são as verificações de contextos externos e internos </a:t>
            </a:r>
          </a:p>
          <a:p>
            <a:pPr algn="just"/>
            <a:r>
              <a:rPr lang="pt-BR" sz="1600" dirty="0"/>
              <a:t>nos quais o negócio está inserido, além da identificação de fatores futuros com possibilidade de ocorrência. </a:t>
            </a:r>
          </a:p>
          <a:p>
            <a:pPr algn="just"/>
            <a:r>
              <a:rPr lang="pt-BR" sz="1600" dirty="0"/>
              <a:t>A análise citada permite que sejam realizados decisões mais assertivas e aumentam o campo de visão em relação a sua posição ao mercado.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7EBB709-E3F9-4E23-A13E-8A48290C61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901" r="6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573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4800" dirty="0"/>
              <a:t>10. Mix de produtos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14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Uma empresa que não varia suas ofertas e que não investe em inovação, corre grandes riscos de ficar para trás no mercado.</a:t>
            </a:r>
          </a:p>
          <a:p>
            <a:pPr algn="just"/>
            <a:r>
              <a:rPr lang="pt-BR" sz="1600" dirty="0"/>
              <a:t>O conceito de mix de produtos se refere à variedade de itens ofertados por uma empresa. </a:t>
            </a:r>
          </a:p>
          <a:p>
            <a:pPr algn="just"/>
            <a:r>
              <a:rPr lang="pt-BR" sz="1600" dirty="0"/>
              <a:t>Em outras palavras, o conceito diz respeito à diversidade de produtos que um cliente encontra em sua loja ou que são produzidos por sua marca.</a:t>
            </a:r>
          </a:p>
          <a:p>
            <a:pPr algn="just"/>
            <a:r>
              <a:rPr lang="pt-BR" sz="1600" dirty="0"/>
              <a:t>O mix de produtos deve ser definido de forma estratégica, pensando em ampliar a sua abrangência, mas também focando em itens que vão atender ao seu consumidor.</a:t>
            </a:r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0C2FBCE5-9CAD-4C15-B653-5024C188D9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416" r="204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3490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dirty="0"/>
              <a:t>Resultados do ano passado</a:t>
            </a:r>
          </a:p>
        </p:txBody>
      </p:sp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3090176" cy="365125"/>
          </a:xfrm>
        </p:spPr>
        <p:txBody>
          <a:bodyPr rtlCol="0"/>
          <a:lstStyle/>
          <a:p>
            <a:pPr rtl="0"/>
            <a:r>
              <a:rPr lang="pt-BR"/>
              <a:t>Vamos Mergulhar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detalhe de um código de computador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UM CLIENTE SATISFEITO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2753" y="1569719"/>
            <a:ext cx="9756314" cy="2651443"/>
          </a:xfrm>
        </p:spPr>
        <p:txBody>
          <a:bodyPr rtlCol="0"/>
          <a:lstStyle/>
          <a:p>
            <a:pPr rtl="0"/>
            <a:r>
              <a:rPr lang="pt-BR"/>
              <a:t>ERA ÓTIMO TRABALHAR COM A FABRIKAM. LARISSA ERA A MEU REPRESENTANTE, PREVIU MINHAS NECESSIDADES E TRABALHEI PARA CORRIGIR O PROBLEMA.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Conheça a equipe</a:t>
            </a:r>
          </a:p>
        </p:txBody>
      </p:sp>
      <p:pic>
        <p:nvPicPr>
          <p:cNvPr id="11" name="Espaço Reservado para Imagem 10" descr="retrato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Espaço Reservado para Imagem 15" descr="retrato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Espaço Reservado para Imagem 17" descr="retrato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Espaço Reservado para Imagem 21" descr="retrato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Espaço Reservado para Imagem 23" descr="retrato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Espaço Reservado para Imagem 19" descr="retrato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pt-BR" sz="1800" spc="300"/>
              <a:t>ANA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CEO</a:t>
            </a:r>
          </a:p>
          <a:p>
            <a:pPr marL="0" indent="0" rtl="0">
              <a:buNone/>
            </a:pPr>
            <a:r>
              <a:rPr lang="pt-BR" sz="1800" spc="300"/>
              <a:t>LARISSA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CFO</a:t>
            </a:r>
          </a:p>
          <a:p>
            <a:pPr marL="0" indent="0" rtl="0">
              <a:buNone/>
            </a:pPr>
            <a:r>
              <a:rPr lang="pt-BR" sz="1800" spc="300"/>
              <a:t>ROMANO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CTO</a:t>
            </a:r>
          </a:p>
          <a:p>
            <a:pPr marL="0" indent="0" rtl="0">
              <a:buNone/>
            </a:pPr>
            <a:r>
              <a:rPr lang="pt-BR" sz="1800" spc="300"/>
              <a:t>FEDERICO</a:t>
            </a:r>
            <a:r>
              <a:rPr lang="pt-BR" sz="180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CPO</a:t>
            </a:r>
          </a:p>
          <a:p>
            <a:pPr marL="0" indent="0" rtl="0">
              <a:buNone/>
            </a:pPr>
            <a:r>
              <a:rPr lang="pt-BR" sz="1800" spc="300"/>
              <a:t>ALEJANDRA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CMO</a:t>
            </a:r>
          </a:p>
          <a:p>
            <a:pPr marL="0" indent="0" rtl="0">
              <a:buNone/>
            </a:pPr>
            <a:r>
              <a:rPr lang="pt-BR" sz="1800" spc="300"/>
              <a:t>VALÉRIO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pt-BR" sz="1500"/>
              <a:t>COO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pic>
        <p:nvPicPr>
          <p:cNvPr id="6" name="Espaço Reservado para Imagem 5" descr="pessoa olhando uma planta em uma parede de tijolos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NOSSA EMPRESA VAI BEM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Os lucros subiram 3% no último trimestre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ESTAMOS FAZENDO O NOSSO TRABALHO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Concluímos o projeto de consolidação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ESTAMOS ENTREGANDO AOS NOSSOS CLIENTES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 satisfação dos clientes aumentou entre 70 e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NOSSOS CLIENTES CONTINUAM VOLTANDO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Melhoramos a retenção de clientes em 4%</a:t>
            </a:r>
          </a:p>
          <a:p>
            <a:pPr rtl="0"/>
            <a:endParaRPr lang="pt-BR" b="1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Espaço Reservado para Imagem 7" descr="imagem abstrata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t-BR" sz="4000" spc="300"/>
              <a:t>OBRIGADO</a:t>
            </a:r>
          </a:p>
        </p:txBody>
      </p:sp>
      <p:pic>
        <p:nvPicPr>
          <p:cNvPr id="24" name="Espaço Reservado para Imagem Online 23" descr="Usuário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Espaço Reservado para Imagem Online 11" descr="Smart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Espaço Reservado para Imagem Online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829" y="3903126"/>
            <a:ext cx="3301988" cy="518795"/>
          </a:xfrm>
        </p:spPr>
        <p:txBody>
          <a:bodyPr rtlCol="0"/>
          <a:lstStyle/>
          <a:p>
            <a:pPr rtl="0"/>
            <a:r>
              <a:rPr lang="pt-BR"/>
              <a:t>VALENTINA RODRIGUES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/>
              <a:t>+(1) 589–555-0199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pt-BR"/>
              <a:t>victoria@fabrikam.com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integrantes</a:t>
            </a:r>
          </a:p>
        </p:txBody>
      </p:sp>
      <p:pic>
        <p:nvPicPr>
          <p:cNvPr id="8" name="Espaço Reservado para Imagem 7" descr="grupo de pessoas em uma mesa de conferência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29400" y="2078875"/>
            <a:ext cx="4554220" cy="3798888"/>
          </a:xfrm>
        </p:spPr>
        <p:txBody>
          <a:bodyPr rtlCol="0"/>
          <a:lstStyle/>
          <a:p>
            <a:pPr rtl="0"/>
            <a:r>
              <a:rPr lang="pt-BR" dirty="0"/>
              <a:t>Daniel Henrique Matos de Paiva</a:t>
            </a:r>
          </a:p>
          <a:p>
            <a:r>
              <a:rPr lang="pt-BR" dirty="0"/>
              <a:t>Filipe Igor Costa</a:t>
            </a:r>
          </a:p>
          <a:p>
            <a:pPr rtl="0"/>
            <a:r>
              <a:rPr lang="pt-BR" dirty="0"/>
              <a:t>Francisco Augusto Fontoura</a:t>
            </a:r>
          </a:p>
          <a:p>
            <a:pPr rtl="0"/>
            <a:r>
              <a:rPr lang="pt-BR" dirty="0"/>
              <a:t>Lucas </a:t>
            </a:r>
            <a:r>
              <a:rPr lang="pt-BR" dirty="0" err="1"/>
              <a:t>Patto</a:t>
            </a:r>
            <a:r>
              <a:rPr lang="pt-BR" dirty="0"/>
              <a:t> </a:t>
            </a:r>
            <a:r>
              <a:rPr lang="pt-BR" dirty="0" err="1"/>
              <a:t>Dessimoni</a:t>
            </a:r>
            <a:endParaRPr lang="pt-BR" dirty="0"/>
          </a:p>
          <a:p>
            <a:pPr rtl="0"/>
            <a:r>
              <a:rPr lang="pt-BR" dirty="0"/>
              <a:t>Marcus Vinicius Costa Silva</a:t>
            </a:r>
          </a:p>
          <a:p>
            <a:pPr rtl="0"/>
            <a:r>
              <a:rPr lang="pt-BR" dirty="0"/>
              <a:t>Rafael Ferreira Pedrosa</a:t>
            </a:r>
          </a:p>
          <a:p>
            <a:pPr rtl="0"/>
            <a:r>
              <a:rPr lang="pt-BR" dirty="0"/>
              <a:t>Renato Barreto Lima Melgaço</a:t>
            </a:r>
          </a:p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54770"/>
            <a:ext cx="5897218" cy="884238"/>
          </a:xfrm>
        </p:spPr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pic>
        <p:nvPicPr>
          <p:cNvPr id="5" name="Espaço Reservado para Imagem 4" descr="tabela com várias pessoas trabalhando em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4831773" cy="6846932"/>
          </a:xfrm>
          <a:noFill/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7" y="1039008"/>
            <a:ext cx="6658916" cy="5664222"/>
          </a:xfrm>
        </p:spPr>
        <p:txBody>
          <a:bodyPr rtlCol="0" anchor="t">
            <a:normAutofit lnSpcReduction="10000"/>
          </a:bodyPr>
          <a:lstStyle/>
          <a:p>
            <a:pPr marL="0" indent="0" algn="just" rtl="0">
              <a:lnSpc>
                <a:spcPct val="100000"/>
              </a:lnSpc>
              <a:buNone/>
            </a:pPr>
            <a:r>
              <a:rPr lang="pt-BR" sz="1600" dirty="0">
                <a:cs typeface="Biome Light" panose="020B0303030204020804" pitchFamily="34" charset="0"/>
              </a:rPr>
              <a:t>	Cada revolução tecnológica experimentada pela humanidade trouxe desafios e adaptações necessárias para a permanência e crescimento empresarial e, no contexto da quarta revolução industrial, nota-se como nunca antes a velocidade nas quais inovações devem ser tomadas para que possibilite o sucesso de determinada empresa.</a:t>
            </a:r>
            <a:br>
              <a:rPr lang="pt-BR" sz="1600" dirty="0">
                <a:cs typeface="Biome Light" panose="020B0303030204020804" pitchFamily="34" charset="0"/>
              </a:rPr>
            </a:br>
            <a:br>
              <a:rPr lang="pt-BR" sz="1600" dirty="0">
                <a:cs typeface="Biome Light" panose="020B0303030204020804" pitchFamily="34" charset="0"/>
              </a:rPr>
            </a:br>
            <a:r>
              <a:rPr lang="pt-BR" sz="1600" dirty="0">
                <a:cs typeface="Biome Light" panose="020B0303030204020804" pitchFamily="34" charset="0"/>
              </a:rPr>
              <a:t>	No mundo globalizado onde vivemos, o desenvolvimento tecnológico e a inovação cumprem papeis essenciais no aumento da produtividade empresarial e na geração de empregos. </a:t>
            </a: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sz="1600" dirty="0">
                <a:cs typeface="Biome Light" panose="020B0303030204020804" pitchFamily="34" charset="0"/>
              </a:rPr>
              <a:t>	Pode-se dizer que a inovação é muitas vezes condição imperativa para a sobrevivência ou morte das empresas. Sobram exemplos de empresas que desapareceram na mesma medida em que insistiram em ideias ultrapassadas, assim como vemos diariamente novas empresas que oferecem serviços e produtos antes não imaginados.</a:t>
            </a: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/>
              <a:t>	O exercício da inovação incentiva a criação de melhores serviços, estimula a competitividade, diminui preços e acima de tudo gera um ambiente fortuito para que outros sigam a mesma linha de atuação, focada na pesquisa, desenvolvimento e entrega de soluções que melhoram a vida da sociedade em geral.</a:t>
            </a:r>
          </a:p>
          <a:p>
            <a:pPr marL="0" indent="0" algn="just" rtl="0">
              <a:lnSpc>
                <a:spcPct val="100000"/>
              </a:lnSpc>
              <a:buNone/>
            </a:pPr>
            <a:r>
              <a:rPr lang="pt-BR" dirty="0"/>
              <a:t>	Apresentam-se selecionados, nesse e-book, 15 pilares fundamentais no contexto da inovação e seus reflexos na competitividade empresarial.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dirty="0"/>
              <a:t>pilares</a:t>
            </a:r>
          </a:p>
        </p:txBody>
      </p:sp>
      <p:pic>
        <p:nvPicPr>
          <p:cNvPr id="13" name="Espaço Reservado para Imagem 12" descr="detalhe de um computador em cima da mesa e contra uma parede de tijolo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750288" cy="365125"/>
          </a:xfrm>
        </p:spPr>
        <p:txBody>
          <a:bodyPr rtlCol="0"/>
          <a:lstStyle/>
          <a:p>
            <a:pPr rtl="0"/>
            <a:r>
              <a:rPr lang="pt-BR" spc="300" dirty="0"/>
              <a:t>PENSANDO NO FUTURO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156" y="298579"/>
            <a:ext cx="5717061" cy="863728"/>
          </a:xfrm>
        </p:spPr>
        <p:txBody>
          <a:bodyPr/>
          <a:lstStyle/>
          <a:p>
            <a:r>
              <a:rPr lang="pt-BR" sz="4800" dirty="0"/>
              <a:t>01. inovação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5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584659" y="1451545"/>
            <a:ext cx="647595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 inovação é a transformação na qual a empresa precisa se dedicar modificando antigos costumes, manias, legislações, processos</a:t>
            </a:r>
          </a:p>
          <a:p>
            <a:pPr algn="just"/>
            <a:r>
              <a:rPr lang="pt-BR" sz="1600" dirty="0"/>
              <a:t>e tudo que envolve sua organização.</a:t>
            </a:r>
            <a:br>
              <a:rPr lang="pt-BR" sz="1600" dirty="0"/>
            </a:br>
            <a:r>
              <a:rPr lang="pt-BR" sz="1600" dirty="0"/>
              <a:t>O processo de inovação, tradicionalmente, partia de dentro da empresa e buscava aperfeiçoar ou criar novos produtos e serviços, </a:t>
            </a:r>
          </a:p>
          <a:p>
            <a:pPr algn="just"/>
            <a:r>
              <a:rPr lang="pt-BR" sz="1600" dirty="0"/>
              <a:t>dado o conhecimento de determinada companhia do contexto na qual ela se encontrava,  que convencionou-se por chamar de inovação fechada. </a:t>
            </a:r>
          </a:p>
          <a:p>
            <a:pPr algn="just"/>
            <a:r>
              <a:rPr lang="pt-BR" sz="1600" dirty="0"/>
              <a:t>Dado as necessidades e desafios apresentados no contexto do século XXI, </a:t>
            </a:r>
          </a:p>
          <a:p>
            <a:pPr algn="just"/>
            <a:r>
              <a:rPr lang="pt-BR" sz="1600" dirty="0"/>
              <a:t>cada vez mais dá-se espaço para a inovação aberta, que é a que vem de fora para dentro, possibilitando um olhar sistêmico e abrangente, </a:t>
            </a:r>
          </a:p>
          <a:p>
            <a:pPr algn="just"/>
            <a:r>
              <a:rPr lang="pt-BR" sz="1600" dirty="0"/>
              <a:t>fomentando assim um ambiente propício para a inovação disruptiva e criação de ideias ainda mais revolucionárias.</a:t>
            </a:r>
          </a:p>
          <a:p>
            <a:pPr algn="just"/>
            <a:r>
              <a:rPr lang="pt-BR" sz="1600" dirty="0"/>
              <a:t>Neste sentido, o ato de inovar significa a necessidade de criar caminhos ou estratégias diferentes, aos habituais meios,  para atingir determinado objetivo. </a:t>
            </a:r>
          </a:p>
          <a:p>
            <a:pPr algn="just"/>
            <a:r>
              <a:rPr lang="pt-BR" sz="1600" dirty="0"/>
              <a:t>Sem inovação, nenhuma empresa irá subsistir as necessidades da sociedade moderna.</a:t>
            </a:r>
          </a:p>
          <a:p>
            <a:pPr algn="just"/>
            <a:r>
              <a:rPr lang="pt-BR" sz="1600" dirty="0"/>
              <a:t>Com isso em mente, apliquemos com vigor todas as ideias que possam contribuir com processos inovadores.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9E5875D8-AA4C-4CEE-9F62-494F07FB2A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000" r="11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595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/>
              <a:t>2. </a:t>
            </a:r>
            <a:r>
              <a:rPr lang="pt-BR" sz="5400" dirty="0" err="1"/>
              <a:t>Long</a:t>
            </a:r>
            <a:r>
              <a:rPr lang="pt-BR" sz="5400" dirty="0"/>
              <a:t> Life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6</a:t>
            </a:fld>
            <a:endParaRPr lang="pt-BR" noProof="0"/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7D5B81DF-0EF8-45EA-9512-1A8FE91390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033" r="6033"/>
          <a:stretch>
            <a:fillRect/>
          </a:stretch>
        </p:blipFill>
        <p:spPr/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E2BB50D-E642-4F0F-BC43-C1FD343F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15" y="4219576"/>
            <a:ext cx="6663506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5400" dirty="0"/>
              <a:t>3. investimento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7</a:t>
            </a:fld>
            <a:endParaRPr lang="pt-BR" noProof="0"/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EC8E6A0A-FEF6-4BD3-9D35-8DC3C09C1B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97" r="20397"/>
          <a:stretch>
            <a:fillRect/>
          </a:stretch>
        </p:blipFill>
        <p:spPr/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Com as constantes evoluções tecnológicas e com a competitividade </a:t>
            </a:r>
          </a:p>
          <a:p>
            <a:pPr algn="just"/>
            <a:r>
              <a:rPr lang="pt-BR" sz="1600" dirty="0"/>
              <a:t>empresarial cada vez mais globalizada, o investimento se torna extremamente  necessário para as empresas sobreviverem no mercado corporativo.</a:t>
            </a:r>
          </a:p>
          <a:p>
            <a:pPr algn="just"/>
            <a:r>
              <a:rPr lang="pt-BR" sz="1600" dirty="0"/>
              <a:t>Várias são as alternativas de investimentos,  como pesquisas de estratégias mercadológicas  (estudo do público e a área de atuação, mapear concorrentes e  identificar oportunidades de novos produtos ou serviços),  criação de departamentos de inovação, Business </a:t>
            </a:r>
            <a:r>
              <a:rPr lang="pt-BR" sz="1600" dirty="0" err="1"/>
              <a:t>Intelligence</a:t>
            </a:r>
            <a:r>
              <a:rPr lang="pt-BR" sz="1600" dirty="0"/>
              <a:t>, incentivar os colaboradores a expor ideias inovadoras , dentre outras que </a:t>
            </a:r>
          </a:p>
          <a:p>
            <a:pPr algn="just"/>
            <a:r>
              <a:rPr lang="pt-BR" sz="1600" dirty="0"/>
              <a:t>possam compor uma estratégia de investimento singular.</a:t>
            </a:r>
          </a:p>
        </p:txBody>
      </p:sp>
    </p:spTree>
    <p:extLst>
      <p:ext uri="{BB962C8B-B14F-4D97-AF65-F5344CB8AC3E}">
        <p14:creationId xmlns:p14="http://schemas.microsoft.com/office/powerpoint/2010/main" val="205072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4800" dirty="0"/>
              <a:t>4. Pesquisa e desenvolvimento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8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295291" y="2628994"/>
            <a:ext cx="64759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Durante o processo de criação e aperfeiçoamento de novos produtos, processos e serviços, as atividades no campo da Pesquisa e Desenvolvimento </a:t>
            </a:r>
          </a:p>
          <a:p>
            <a:pPr algn="just"/>
            <a:r>
              <a:rPr lang="pt-BR" sz="1600" dirty="0"/>
              <a:t>são fundamentais para contribuir com insights criativos, para entregar competitividade e aparelhar as empresas com os mecanismos necessários </a:t>
            </a:r>
          </a:p>
          <a:p>
            <a:pPr algn="just"/>
            <a:r>
              <a:rPr lang="pt-BR" sz="1600" dirty="0"/>
              <a:t>para tomar a frente quando se posiciona frente a concorrência.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/>
              <a:t>A P&amp;D pode ser realizada tanto dentro das empresas quanto terceirizada para outros agentes com expertise no tema, </a:t>
            </a:r>
          </a:p>
          <a:p>
            <a:pPr algn="just"/>
            <a:r>
              <a:rPr lang="pt-BR" sz="1600" dirty="0"/>
              <a:t>e pode ajudar provendo conhecimentos que invariavelmente levarão a novas oportunidades ou melhoria de processos que já estejam em produção. </a:t>
            </a:r>
          </a:p>
          <a:p>
            <a:pPr algn="just"/>
            <a:r>
              <a:rPr lang="pt-BR" sz="1600" dirty="0"/>
              <a:t>O potencial de ampliação de lucros (com novas ofertas) e diminuição de gastos (de ofertas existentes) é de extrema </a:t>
            </a:r>
          </a:p>
          <a:p>
            <a:pPr algn="just"/>
            <a:r>
              <a:rPr lang="pt-BR" sz="1600" dirty="0"/>
              <a:t>importância no ambiente empresarial altamente competitivo e dinâmico no qual nos encontramos.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9F327C36-19B9-47EB-8F93-BF123A52BB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241" r="122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952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29EDB75-BEF9-466B-90DE-1B19AA0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0643"/>
            <a:ext cx="5717061" cy="1661297"/>
          </a:xfrm>
        </p:spPr>
        <p:txBody>
          <a:bodyPr/>
          <a:lstStyle/>
          <a:p>
            <a:r>
              <a:rPr lang="pt-BR" sz="4400" dirty="0"/>
              <a:t>5. automatização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8142F2-1F52-4765-86EA-39D21BDA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9</a:t>
            </a:fld>
            <a:endParaRPr lang="pt-BR" noProof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F5ACCD-F5F2-4ACF-89D5-EB9574EE5ADD}"/>
              </a:ext>
            </a:extLst>
          </p:cNvPr>
          <p:cNvSpPr txBox="1"/>
          <p:nvPr/>
        </p:nvSpPr>
        <p:spPr>
          <a:xfrm>
            <a:off x="5337109" y="2996263"/>
            <a:ext cx="6475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Automatização de processos traz inúmeros benefícios ao ambiente corporativo: agilidade nos processos de trabalho, padronização de resultados,  análise de desempenho, redução de custos e por último, mas não menos importante,  a liberdade para que os colaboradores passem a pensar mais e executar menos. </a:t>
            </a:r>
          </a:p>
          <a:p>
            <a:pPr algn="just"/>
            <a:r>
              <a:rPr lang="pt-BR" sz="1600" dirty="0"/>
              <a:t>A consequência da automatização é um melhor tempo para organizar os processos e criar ideias inovadoras. </a:t>
            </a:r>
          </a:p>
          <a:p>
            <a:pPr algn="just"/>
            <a:r>
              <a:rPr lang="pt-BR" sz="1600" dirty="0"/>
              <a:t>Sendo uma das estratégias de melhor sinergia colaborativa, levando o sentimento de dono do processo aos colaboradores.</a:t>
            </a: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2A261A96-2B9B-4765-BA9B-8B0CE947D0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261" r="222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1345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66_TF55661986_Win32" id="{BB58C8DE-9511-4B43-8697-806BDB465BDD}" vid="{64A371BB-1EDC-4313-8E20-9F2D9934D4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tecnologia</Template>
  <TotalTime>154</TotalTime>
  <Words>1436</Words>
  <Application>Microsoft Office PowerPoint</Application>
  <PresentationFormat>Widescreen</PresentationFormat>
  <Paragraphs>139</Paragraphs>
  <Slides>19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do Office</vt:lpstr>
      <vt:lpstr>15 Pilares da Inovação e Competitividade Empresarial</vt:lpstr>
      <vt:lpstr>integrantes</vt:lpstr>
      <vt:lpstr>INTRODUÇÃO</vt:lpstr>
      <vt:lpstr>pilares</vt:lpstr>
      <vt:lpstr>01. inovação</vt:lpstr>
      <vt:lpstr>2. Long Life Learning</vt:lpstr>
      <vt:lpstr>3. investimento</vt:lpstr>
      <vt:lpstr>4. Pesquisa e desenvolvimento</vt:lpstr>
      <vt:lpstr>5. automatização</vt:lpstr>
      <vt:lpstr>6. pessoas</vt:lpstr>
      <vt:lpstr>7. Comportamento de consumo</vt:lpstr>
      <vt:lpstr>8. pop</vt:lpstr>
      <vt:lpstr>9. Análise de cenário</vt:lpstr>
      <vt:lpstr>10. Mix de produtos</vt:lpstr>
      <vt:lpstr>Resultados do ano passado</vt:lpstr>
      <vt:lpstr>UM CLIENTE SATISFEITO</vt:lpstr>
      <vt:lpstr>Conheça a equipe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Pilares da Inovação e Competitividade Empresarial</dc:title>
  <dc:creator>Paiva</dc:creator>
  <cp:lastModifiedBy>Daniel Paiva</cp:lastModifiedBy>
  <cp:revision>12</cp:revision>
  <dcterms:created xsi:type="dcterms:W3CDTF">2021-08-31T23:22:19Z</dcterms:created>
  <dcterms:modified xsi:type="dcterms:W3CDTF">2021-09-29T00:29:59Z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